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1" r:id="rId1"/>
  </p:sldMasterIdLst>
  <p:notesMasterIdLst>
    <p:notesMasterId r:id="rId12"/>
  </p:notesMasterIdLst>
  <p:sldIdLst>
    <p:sldId id="367" r:id="rId2"/>
    <p:sldId id="369" r:id="rId3"/>
    <p:sldId id="371" r:id="rId4"/>
    <p:sldId id="333" r:id="rId5"/>
    <p:sldId id="372" r:id="rId6"/>
    <p:sldId id="373" r:id="rId7"/>
    <p:sldId id="374" r:id="rId8"/>
    <p:sldId id="375" r:id="rId9"/>
    <p:sldId id="377" r:id="rId10"/>
    <p:sldId id="37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8EAF5CD-A582-4160-9DFB-0048179F109D}">
          <p14:sldIdLst>
            <p14:sldId id="367"/>
            <p14:sldId id="369"/>
            <p14:sldId id="371"/>
            <p14:sldId id="333"/>
            <p14:sldId id="372"/>
            <p14:sldId id="373"/>
            <p14:sldId id="374"/>
            <p14:sldId id="375"/>
            <p14:sldId id="377"/>
            <p14:sldId id="376"/>
          </p14:sldIdLst>
        </p14:section>
        <p14:section name="Раздел без заголовка" id="{E24525AB-D35C-4C05-BABE-BF1C6E30732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86" autoAdjust="0"/>
    <p:restoredTop sz="94200" autoAdjust="0"/>
  </p:normalViewPr>
  <p:slideViewPr>
    <p:cSldViewPr snapToGrid="0">
      <p:cViewPr varScale="1">
        <p:scale>
          <a:sx n="109" d="100"/>
          <a:sy n="109" d="100"/>
        </p:scale>
        <p:origin x="20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1BD03-DEEE-433C-A999-A55F129551F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AEA9D-5976-4C75-B819-7FF24C2F28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185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36446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0524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8367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236675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51058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68202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696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9062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56214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72497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30364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4BB5DE-065A-470F-A3D6-110460ED19B9}" type="datetimeFigureOut">
              <a:rPr lang="ru-RU" sz="900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>
                <a:defRPr/>
              </a:pPr>
              <a:t>03.12.2024</a:t>
            </a:fld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sz="90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10F080-6578-45A5-A451-FC36A214CB85}" type="slidenum">
              <a:rPr lang="ru-RU" sz="900" smtClean="0">
                <a:solidFill>
                  <a:srgbClr val="5FCBEF"/>
                </a:solidFill>
                <a:latin typeface="Trebuchet MS"/>
              </a:rPr>
              <a:pPr>
                <a:defRPr/>
              </a:pPr>
              <a:t>‹#›</a:t>
            </a:fld>
            <a:endParaRPr lang="ru-RU" sz="900">
              <a:solidFill>
                <a:srgbClr val="5FCBE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93486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k@volbi.ru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" y="104839"/>
            <a:ext cx="9144000" cy="65252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83970" y="158256"/>
            <a:ext cx="5310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ВОЛГОГРАДСКИЙ ИНСТИТУТ БИЗНЕСА</a:t>
            </a:r>
          </a:p>
          <a:p>
            <a:pPr algn="r"/>
            <a:r>
              <a:rPr lang="ru-RU" sz="1200" dirty="0"/>
              <a:t>Лицензия от 25 июня 2019 года, </a:t>
            </a:r>
            <a:r>
              <a:rPr lang="ru-RU" sz="1200" dirty="0" err="1"/>
              <a:t>р.н</a:t>
            </a:r>
            <a:r>
              <a:rPr lang="ru-RU" sz="1200" dirty="0"/>
              <a:t>. №2836, серия 90Л01, № 0009942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847" y="2672860"/>
            <a:ext cx="2829621" cy="212365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ru-RU" sz="3300" dirty="0" smtClean="0">
                <a:latin typeface="Century Gothic" panose="020B0502020202020204" pitchFamily="34" charset="0"/>
                <a:ea typeface="Adobe Ming Std L" panose="02020300000000000000" pitchFamily="18" charset="-128"/>
              </a:rPr>
              <a:t>ВУЗ</a:t>
            </a:r>
            <a:br>
              <a:rPr lang="ru-RU" sz="3300" dirty="0" smtClean="0">
                <a:latin typeface="Century Gothic" panose="020B0502020202020204" pitchFamily="34" charset="0"/>
                <a:ea typeface="Adobe Ming Std L" panose="02020300000000000000" pitchFamily="18" charset="-128"/>
              </a:rPr>
            </a:br>
            <a:r>
              <a:rPr lang="ru-RU" sz="3300" dirty="0" smtClean="0">
                <a:latin typeface="Century Gothic" panose="020B0502020202020204" pitchFamily="34" charset="0"/>
                <a:ea typeface="Adobe Ming Std L" panose="02020300000000000000" pitchFamily="18" charset="-128"/>
              </a:rPr>
              <a:t>НОВОГО</a:t>
            </a:r>
            <a:br>
              <a:rPr lang="ru-RU" sz="3300" dirty="0" smtClean="0">
                <a:latin typeface="Century Gothic" panose="020B0502020202020204" pitchFamily="34" charset="0"/>
                <a:ea typeface="Adobe Ming Std L" panose="02020300000000000000" pitchFamily="18" charset="-128"/>
              </a:rPr>
            </a:br>
            <a:r>
              <a:rPr lang="ru-RU" sz="3300" dirty="0" smtClean="0">
                <a:latin typeface="Century Gothic" panose="020B0502020202020204" pitchFamily="34" charset="0"/>
                <a:ea typeface="Adobe Ming Std L" panose="02020300000000000000" pitchFamily="18" charset="-128"/>
              </a:rPr>
              <a:t>ПОКОЛЕНИЯ</a:t>
            </a:r>
          </a:p>
          <a:p>
            <a:pPr algn="ctr"/>
            <a:r>
              <a:rPr lang="ru-RU" sz="3300" dirty="0" smtClean="0">
                <a:latin typeface="Century Gothic" panose="020B0502020202020204" pitchFamily="34" charset="0"/>
                <a:ea typeface="Adobe Ming Std L" panose="02020300000000000000" pitchFamily="18" charset="-128"/>
              </a:rPr>
              <a:t>…</a:t>
            </a:r>
            <a:endParaRPr lang="ru-RU" sz="3300" dirty="0">
              <a:latin typeface="Century Gothic" panose="020B0502020202020204" pitchFamily="34" charset="0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10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388"/>
            <a:ext cx="9144000" cy="65252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83970" y="202216"/>
            <a:ext cx="5310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ВОЛГОГРАДСКИЙ ИНСТИТУТ БИЗНЕСА</a:t>
            </a:r>
          </a:p>
          <a:p>
            <a:pPr algn="r"/>
            <a:r>
              <a:rPr lang="ru-RU" sz="1200" dirty="0"/>
              <a:t>Лицензия от 25 июня 2019 года, </a:t>
            </a:r>
            <a:r>
              <a:rPr lang="ru-RU" sz="1200" dirty="0" err="1"/>
              <a:t>р.н</a:t>
            </a:r>
            <a:r>
              <a:rPr lang="ru-RU" sz="1200" dirty="0"/>
              <a:t>. №2836, серия 90Л01, № 0009942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847" y="2804740"/>
            <a:ext cx="2760784" cy="1692771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entury Gothic" panose="020B0502020202020204" pitchFamily="34" charset="0"/>
                <a:ea typeface="Adobe Ming Std L" panose="02020300000000000000" pitchFamily="18" charset="-128"/>
              </a:rPr>
              <a:t/>
            </a:r>
            <a:br>
              <a:rPr lang="ru-RU" sz="2800" dirty="0" smtClean="0">
                <a:latin typeface="Century Gothic" panose="020B0502020202020204" pitchFamily="34" charset="0"/>
                <a:ea typeface="Adobe Ming Std L" panose="02020300000000000000" pitchFamily="18" charset="-128"/>
              </a:rPr>
            </a:br>
            <a:r>
              <a:rPr lang="ru-RU" sz="2400" b="1" dirty="0" smtClean="0">
                <a:ea typeface="Adobe Ming Std L" panose="02020300000000000000" pitchFamily="18" charset="-128"/>
              </a:rPr>
              <a:t>НАПРАВЛЕНИЯ</a:t>
            </a:r>
            <a:br>
              <a:rPr lang="ru-RU" sz="2400" b="1" dirty="0" smtClean="0">
                <a:ea typeface="Adobe Ming Std L" panose="02020300000000000000" pitchFamily="18" charset="-128"/>
              </a:rPr>
            </a:br>
            <a:r>
              <a:rPr lang="ru-RU" sz="2400" b="1" dirty="0" smtClean="0">
                <a:ea typeface="Adobe Ming Std L" panose="02020300000000000000" pitchFamily="18" charset="-128"/>
              </a:rPr>
              <a:t>ПОДГОТОВКИ:</a:t>
            </a:r>
            <a:r>
              <a:rPr lang="ru-RU" sz="2400" dirty="0" smtClean="0">
                <a:latin typeface="Century Gothic" panose="020B0502020202020204" pitchFamily="34" charset="0"/>
                <a:ea typeface="Adobe Ming Std L" panose="02020300000000000000" pitchFamily="18" charset="-128"/>
              </a:rPr>
              <a:t/>
            </a:r>
            <a:br>
              <a:rPr lang="ru-RU" sz="2400" dirty="0" smtClean="0">
                <a:latin typeface="Century Gothic" panose="020B0502020202020204" pitchFamily="34" charset="0"/>
                <a:ea typeface="Adobe Ming Std L" panose="02020300000000000000" pitchFamily="18" charset="-128"/>
              </a:rPr>
            </a:br>
            <a:endParaRPr lang="ru-RU" sz="2800" dirty="0">
              <a:latin typeface="Century Gothic" panose="020B0502020202020204" pitchFamily="34" charset="0"/>
              <a:ea typeface="Adobe Ming Std L" panose="02020300000000000000" pitchFamily="18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93293" y="1448337"/>
            <a:ext cx="259718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dirty="0" smtClean="0"/>
              <a:t>38.03.01 ЭКОНОМИКА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449331" y="2448982"/>
            <a:ext cx="319741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dirty="0" smtClean="0"/>
              <a:t>40.03.01 ЮРИСПРУДЕНЦИЯ 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458126" y="3401845"/>
            <a:ext cx="2727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dirty="0" smtClean="0"/>
              <a:t> 09.03.03 ПРИКЛАДНАЯ</a:t>
            </a:r>
            <a:br>
              <a:rPr lang="ru-RU" sz="2000" dirty="0" smtClean="0"/>
            </a:br>
            <a:r>
              <a:rPr lang="ru-RU" sz="2000" dirty="0" smtClean="0"/>
              <a:t> ИНФОРМАТИКА 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582707" y="4666867"/>
            <a:ext cx="1984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dirty="0" smtClean="0"/>
              <a:t>43.03.01 СЕРВИС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56331" y="5676304"/>
            <a:ext cx="2778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dirty="0" smtClean="0"/>
              <a:t>38.03.02 МЕНЕДЖМЕНТ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908" y="3303977"/>
            <a:ext cx="859940" cy="86845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289" y="2258073"/>
            <a:ext cx="815978" cy="82405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912" y="1248199"/>
            <a:ext cx="859940" cy="86845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13" y="5465259"/>
            <a:ext cx="868732" cy="8773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13" y="4437326"/>
            <a:ext cx="868732" cy="87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804"/>
            <a:ext cx="9144000" cy="65252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83970" y="193424"/>
            <a:ext cx="5310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ВОЛГОГРАДСКИЙ ИНСТИТУТ БИЗНЕСА</a:t>
            </a:r>
          </a:p>
          <a:p>
            <a:pPr algn="r"/>
            <a:r>
              <a:rPr lang="ru-RU" sz="1200" dirty="0"/>
              <a:t>Лицензия от 25 июня 2019 года, </a:t>
            </a:r>
            <a:r>
              <a:rPr lang="ru-RU" sz="1200" dirty="0" err="1"/>
              <a:t>р.н</a:t>
            </a:r>
            <a:r>
              <a:rPr lang="ru-RU" sz="1200" dirty="0"/>
              <a:t>. №2836, серия 90Л01, № 0009942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28" y="2857497"/>
            <a:ext cx="2872719" cy="2062103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/>
              <a:t>ПОЛУЧАЙТЕ ОБРАЗОВАНИЕ ДИСТАНЦИОННО – </a:t>
            </a:r>
            <a:r>
              <a:rPr lang="ru-RU" sz="2800" b="1" dirty="0"/>
              <a:t>ЭКОНОМЬТЕ ВРЕМЯ!</a:t>
            </a:r>
          </a:p>
        </p:txBody>
      </p:sp>
    </p:spTree>
    <p:extLst>
      <p:ext uri="{BB962C8B-B14F-4D97-AF65-F5344CB8AC3E}">
        <p14:creationId xmlns:p14="http://schemas.microsoft.com/office/powerpoint/2010/main" val="26011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126"/>
            <a:ext cx="9144000" cy="65252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0929" y="6061459"/>
            <a:ext cx="88221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МЫ РЕАЛИЗУЕМ ПРОГРАММЫ ВЫСШЕГО ОБРАЗОВАНИЯ С ПРИМЕНЕНИЕМ 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ДИСТАНЦИОННЫХ ТЕХНОЛОГИЙ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БОЛЕЕ 10 ЛЕТ 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27930" y="123088"/>
            <a:ext cx="5310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ВОЛГОГРАДСКИЙ ИНСТИТУТ БИЗНЕСА</a:t>
            </a:r>
          </a:p>
          <a:p>
            <a:pPr algn="r"/>
            <a:r>
              <a:rPr lang="ru-RU" sz="1200" dirty="0"/>
              <a:t>Лицензия от 25 июня 2019 года, </a:t>
            </a:r>
            <a:r>
              <a:rPr lang="ru-RU" sz="1200" dirty="0" err="1"/>
              <a:t>р.н</a:t>
            </a:r>
            <a:r>
              <a:rPr lang="ru-RU" sz="1200" dirty="0"/>
              <a:t>. №2836, серия 90Л01, № 0009942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50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842"/>
            <a:ext cx="9144000" cy="65252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36722" y="193424"/>
            <a:ext cx="5310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ВОЛГОГРАДСКИЙ ИНСТИТУТ БИЗНЕСА</a:t>
            </a:r>
          </a:p>
          <a:p>
            <a:pPr algn="r"/>
            <a:r>
              <a:rPr lang="ru-RU" sz="1200" dirty="0"/>
              <a:t>Лицензия от 25 июня 2019 года, </a:t>
            </a:r>
            <a:r>
              <a:rPr lang="ru-RU" sz="1200" dirty="0" err="1"/>
              <a:t>р.н</a:t>
            </a:r>
            <a:r>
              <a:rPr lang="ru-RU" sz="1200" dirty="0"/>
              <a:t>. №2836, серия 90Л01, № 0009942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28" y="2857497"/>
            <a:ext cx="2872719" cy="1938992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2400" dirty="0" smtClean="0">
                <a:solidFill>
                  <a:prstClr val="black"/>
                </a:solidFill>
                <a:cs typeface="Arial" charset="0"/>
              </a:rPr>
              <a:t>КАКОВ ПРОЦЕСС ОБУЧЕНИЯ С ПРИМЕНЕНИЕМ </a:t>
            </a:r>
            <a:r>
              <a:rPr lang="ru-RU" sz="2400" b="1" dirty="0" smtClean="0">
                <a:solidFill>
                  <a:prstClr val="black"/>
                </a:solidFill>
                <a:cs typeface="Arial" charset="0"/>
              </a:rPr>
              <a:t>ДИСТАНЦИОННЫХ ТЕХНОЛОГИЙ?</a:t>
            </a:r>
            <a:endParaRPr lang="ru-RU" sz="2400" b="1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56739" y="1503487"/>
            <a:ext cx="3332286" cy="4772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dirty="0"/>
              <a:t>Вы поступаете в ВИБ, подав документы в приемную </a:t>
            </a:r>
            <a:r>
              <a:rPr lang="ru-RU" dirty="0" smtClean="0"/>
              <a:t>комиссию.</a:t>
            </a:r>
            <a:endParaRPr lang="ru-RU" dirty="0"/>
          </a:p>
          <a:p>
            <a:pPr>
              <a:spcBef>
                <a:spcPct val="0"/>
              </a:spcBef>
            </a:pPr>
            <a:endParaRPr lang="ru-RU" dirty="0"/>
          </a:p>
          <a:p>
            <a:pPr>
              <a:spcBef>
                <a:spcPct val="0"/>
              </a:spcBef>
            </a:pPr>
            <a:r>
              <a:rPr lang="ru-RU" dirty="0"/>
              <a:t>В начале обучения мы проводим организационное собрание, чтобы познакомить студентов с процессом обучения, выдать учетные </a:t>
            </a:r>
            <a:r>
              <a:rPr lang="ru-RU" dirty="0" smtClean="0"/>
              <a:t>данные.</a:t>
            </a:r>
          </a:p>
          <a:p>
            <a:pPr>
              <a:spcBef>
                <a:spcPct val="0"/>
              </a:spcBef>
            </a:pPr>
            <a:endParaRPr lang="ru-RU" dirty="0"/>
          </a:p>
          <a:p>
            <a:pPr>
              <a:spcBef>
                <a:spcPct val="0"/>
              </a:spcBef>
            </a:pPr>
            <a:r>
              <a:rPr lang="ru-RU" dirty="0"/>
              <a:t>За каждым студентом закрепляется индивидуальный координатор, который организовывает и контролирует процесс </a:t>
            </a:r>
            <a:r>
              <a:rPr lang="ru-RU" dirty="0" smtClean="0"/>
              <a:t>обучения.</a:t>
            </a:r>
            <a:endParaRPr lang="ru-RU" dirty="0"/>
          </a:p>
          <a:p>
            <a:pPr>
              <a:lnSpc>
                <a:spcPct val="0"/>
              </a:lnSpc>
            </a:pPr>
            <a:endParaRPr lang="ru-RU" sz="1600" dirty="0">
              <a:solidFill>
                <a:prstClr val="black"/>
              </a:solidFill>
              <a:cs typeface="Arial" charset="0"/>
            </a:endParaRPr>
          </a:p>
          <a:p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21" name="Штриховая стрелка вправо 20"/>
          <p:cNvSpPr/>
          <p:nvPr/>
        </p:nvSpPr>
        <p:spPr>
          <a:xfrm>
            <a:off x="4615960" y="1820013"/>
            <a:ext cx="597877" cy="492364"/>
          </a:xfrm>
          <a:prstGeom prst="striped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триховая стрелка вправо 21"/>
          <p:cNvSpPr/>
          <p:nvPr/>
        </p:nvSpPr>
        <p:spPr>
          <a:xfrm>
            <a:off x="4668715" y="3303727"/>
            <a:ext cx="597877" cy="492364"/>
          </a:xfrm>
          <a:prstGeom prst="striped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триховая стрелка вправо 22"/>
          <p:cNvSpPr/>
          <p:nvPr/>
        </p:nvSpPr>
        <p:spPr>
          <a:xfrm>
            <a:off x="4727667" y="5111164"/>
            <a:ext cx="597877" cy="492364"/>
          </a:xfrm>
          <a:prstGeom prst="striped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49" y="4810643"/>
            <a:ext cx="1389888" cy="120859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044" y="1503487"/>
            <a:ext cx="1021522" cy="102152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64160" y="3033348"/>
            <a:ext cx="1099047" cy="109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5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842"/>
            <a:ext cx="9144000" cy="65252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36722" y="193424"/>
            <a:ext cx="5310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ВОЛГОГРАДСКИЙ ИНСТИТУТ БИЗНЕСА</a:t>
            </a:r>
          </a:p>
          <a:p>
            <a:pPr algn="r"/>
            <a:r>
              <a:rPr lang="ru-RU" sz="1200" dirty="0"/>
              <a:t>Лицензия от 25 июня 2019 года, </a:t>
            </a:r>
            <a:r>
              <a:rPr lang="ru-RU" sz="1200" dirty="0" err="1"/>
              <a:t>р.н</a:t>
            </a:r>
            <a:r>
              <a:rPr lang="ru-RU" sz="1200" dirty="0"/>
              <a:t>. №2836, серия 90Л01, № 0009942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29" y="2857497"/>
            <a:ext cx="2811172" cy="156966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ВСТУПИТЕЛЬНЫЕ ИСПЫТАНИЯ: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2390" y="1301261"/>
            <a:ext cx="4135748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ЮРИСПРУДЕНЦИЯ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: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</a:b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Русский язык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Теория государства и права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Конституционное право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ЭКОНОМИКА, МЕНЕДЖМЕНТ, СЕРВИС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: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</a:b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Русский язык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Экономика организации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Предпринимательская деятельность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ПРИКЛАДНАЯ ИНФОРМАТИКА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: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</a:b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Русский язык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Информационные технологии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Информатика и ИТ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88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498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97009" y="353954"/>
            <a:ext cx="5310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ВОЛГОГРАДСКИЙ ИНСТИТУТ БИЗНЕСА</a:t>
            </a:r>
          </a:p>
          <a:p>
            <a:pPr algn="r"/>
            <a:r>
              <a:rPr lang="ru-RU" sz="1200" dirty="0">
                <a:solidFill>
                  <a:schemeClr val="bg1"/>
                </a:solidFill>
              </a:rPr>
              <a:t>Лицензия от 25 июня 2019 года, </a:t>
            </a:r>
            <a:r>
              <a:rPr lang="ru-RU" sz="1200" dirty="0" err="1">
                <a:solidFill>
                  <a:schemeClr val="bg1"/>
                </a:solidFill>
              </a:rPr>
              <a:t>р.н</a:t>
            </a:r>
            <a:r>
              <a:rPr lang="ru-RU" sz="1200" dirty="0">
                <a:solidFill>
                  <a:schemeClr val="bg1"/>
                </a:solidFill>
              </a:rPr>
              <a:t>. №2836, серия 90Л01, № 0009942</a:t>
            </a:r>
            <a:endParaRPr lang="ru-RU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6669" y="1266094"/>
            <a:ext cx="8150469" cy="40626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!</a:t>
            </a:r>
            <a:r>
              <a:rPr lang="ru-RU" sz="2400" b="1" dirty="0" smtClean="0">
                <a:solidFill>
                  <a:schemeClr val="bg1"/>
                </a:solidFill>
              </a:rPr>
              <a:t> ФОРМА И СРОКИ ОБУЧЕНИЯ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  (С ПРИМЕНЕНИЕМ ДИСТАНЦИОННЫХ ТЕХНОЛОГИЙ):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</a:rPr>
              <a:t>Заочная, очно-заочная для абитуриентов, имеющих СПО или </a:t>
            </a:r>
            <a:r>
              <a:rPr lang="ru-RU" sz="2000" dirty="0" smtClean="0">
                <a:solidFill>
                  <a:schemeClr val="bg1"/>
                </a:solidFill>
              </a:rPr>
              <a:t>ВО образование </a:t>
            </a:r>
            <a:r>
              <a:rPr lang="ru-RU" sz="2000" b="1" dirty="0" smtClean="0">
                <a:solidFill>
                  <a:schemeClr val="bg1"/>
                </a:solidFill>
              </a:rPr>
              <a:t>- </a:t>
            </a:r>
            <a:r>
              <a:rPr lang="ru-RU" sz="2000" b="1" dirty="0">
                <a:solidFill>
                  <a:schemeClr val="bg1"/>
                </a:solidFill>
              </a:rPr>
              <a:t>3 года 6 </a:t>
            </a:r>
            <a:r>
              <a:rPr lang="ru-RU" sz="2000" b="1" dirty="0" smtClean="0">
                <a:solidFill>
                  <a:schemeClr val="bg1"/>
                </a:solidFill>
              </a:rPr>
              <a:t>месяцев (независимо </a:t>
            </a:r>
            <a:r>
              <a:rPr lang="ru-RU" sz="2000" b="1" dirty="0">
                <a:solidFill>
                  <a:schemeClr val="bg1"/>
                </a:solidFill>
              </a:rPr>
              <a:t>от специальности)</a:t>
            </a:r>
          </a:p>
          <a:p>
            <a:endParaRPr lang="ru-RU" sz="2400" b="1" dirty="0" smtClean="0">
              <a:solidFill>
                <a:srgbClr val="C00000"/>
              </a:solidFill>
            </a:endParaRPr>
          </a:p>
          <a:p>
            <a:r>
              <a:rPr lang="ru-RU" sz="2400" b="1" dirty="0" smtClean="0">
                <a:solidFill>
                  <a:srgbClr val="C00000"/>
                </a:solidFill>
              </a:rPr>
              <a:t>!</a:t>
            </a:r>
            <a:r>
              <a:rPr lang="ru-RU" sz="2400" b="1" dirty="0" smtClean="0">
                <a:solidFill>
                  <a:schemeClr val="bg1"/>
                </a:solidFill>
              </a:rPr>
              <a:t> СТОИМОСТЬ ОБУЧЕНИЯ (ОПЛАТА ПОКВАРТАЛЬНАЯ):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</a:rPr>
              <a:t>55</a:t>
            </a:r>
            <a:r>
              <a:rPr lang="ru-RU" sz="2000" dirty="0">
                <a:solidFill>
                  <a:schemeClr val="bg1"/>
                </a:solidFill>
              </a:rPr>
              <a:t> 000 руб. первый год обучения; </a:t>
            </a:r>
            <a:endParaRPr lang="ru-RU" sz="2000" b="1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</a:rPr>
              <a:t>65</a:t>
            </a:r>
            <a:r>
              <a:rPr lang="ru-RU" sz="2000" dirty="0">
                <a:solidFill>
                  <a:schemeClr val="bg1"/>
                </a:solidFill>
              </a:rPr>
              <a:t> 000 руб. второй год обучения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endParaRPr lang="ru-RU" sz="2000" b="1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</a:rPr>
              <a:t>65</a:t>
            </a:r>
            <a:r>
              <a:rPr lang="ru-RU" sz="2000" dirty="0">
                <a:solidFill>
                  <a:schemeClr val="bg1"/>
                </a:solidFill>
              </a:rPr>
              <a:t> 000 руб. третий год </a:t>
            </a:r>
            <a:r>
              <a:rPr lang="ru-RU" sz="2000" dirty="0" smtClean="0">
                <a:solidFill>
                  <a:schemeClr val="bg1"/>
                </a:solidFill>
              </a:rPr>
              <a:t>обучения</a:t>
            </a:r>
            <a:r>
              <a:rPr lang="ru-RU" sz="2000" dirty="0">
                <a:solidFill>
                  <a:schemeClr val="bg1"/>
                </a:solidFill>
              </a:rPr>
              <a:t>;</a:t>
            </a:r>
            <a:endParaRPr lang="ru-RU" sz="2000" dirty="0" smtClean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</a:rPr>
              <a:t>65 000 руб. </a:t>
            </a:r>
            <a:r>
              <a:rPr lang="ru-RU" sz="2000" dirty="0" smtClean="0">
                <a:solidFill>
                  <a:schemeClr val="bg1"/>
                </a:solidFill>
              </a:rPr>
              <a:t>четвертый </a:t>
            </a:r>
            <a:r>
              <a:rPr lang="ru-RU" sz="2000">
                <a:solidFill>
                  <a:schemeClr val="bg1"/>
                </a:solidFill>
              </a:rPr>
              <a:t>год </a:t>
            </a:r>
            <a:r>
              <a:rPr lang="ru-RU" sz="2000" smtClean="0">
                <a:solidFill>
                  <a:schemeClr val="bg1"/>
                </a:solidFill>
              </a:rPr>
              <a:t>обучения.</a:t>
            </a:r>
            <a:endParaRPr lang="ru-RU" sz="2000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426" y="195691"/>
            <a:ext cx="890070" cy="8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9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842"/>
            <a:ext cx="9144000" cy="65252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36722" y="193424"/>
            <a:ext cx="5310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ВОЛГОГРАДСКИЙ ИНСТИТУТ БИЗНЕСА</a:t>
            </a:r>
          </a:p>
          <a:p>
            <a:pPr algn="r"/>
            <a:r>
              <a:rPr lang="ru-RU" sz="1200" dirty="0"/>
              <a:t>Лицензия от 25 июня 2019 года, </a:t>
            </a:r>
            <a:r>
              <a:rPr lang="ru-RU" sz="1200" dirty="0" err="1"/>
              <a:t>р.н</a:t>
            </a:r>
            <a:r>
              <a:rPr lang="ru-RU" sz="1200" dirty="0"/>
              <a:t>. №2836, серия 90Л01, № 0009942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29" y="2857497"/>
            <a:ext cx="2811172" cy="1938992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АЛГОРИТМ ДЕЙСТВИЙ ПРИ ПОСТУПЛЕНИИ: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037" y="1529860"/>
            <a:ext cx="474784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1. Подаем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документы лично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в приемную комиссию или дистанционно на электронную почту </a:t>
            </a:r>
            <a:r>
              <a:rPr lang="ru-RU" sz="2000" u="sng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pk@volbi.ru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2.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Какие документы: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Паспорт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Документ об образовании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СНИЛС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Фото 3*4 – 4 штуки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3. Сдаем вступительные испытания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4. Заключаем договор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на обучение, вносим оплату и приступаем к обучению.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04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252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36722" y="193424"/>
            <a:ext cx="5310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ВОЛГОГРАДСКИЙ ИНСТИТУТ БИЗНЕСА</a:t>
            </a:r>
          </a:p>
          <a:p>
            <a:pPr algn="r"/>
            <a:r>
              <a:rPr lang="ru-RU" sz="1200" dirty="0"/>
              <a:t>Лицензия от 25 июня 2019 года, </a:t>
            </a:r>
            <a:r>
              <a:rPr lang="ru-RU" sz="1200" dirty="0" err="1"/>
              <a:t>р.н</a:t>
            </a:r>
            <a:r>
              <a:rPr lang="ru-RU" sz="1200" dirty="0"/>
              <a:t>. №2836, серия 90Л01, № 0009942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29" y="2857497"/>
            <a:ext cx="2811172" cy="1938992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Приглашаем к участию в олимпиаде: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1974" y="4892898"/>
            <a:ext cx="4747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П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ериод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проведения: октябрь-декабрь 2024г.контактное лицо: Софья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Деменская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т.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8-937-716-58-27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462" y="1584961"/>
            <a:ext cx="3512605" cy="314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52"/>
            <a:ext cx="9144000" cy="65252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629" y="2690443"/>
            <a:ext cx="2811172" cy="212365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ЕДИНАЯ СЛУЖБА ПРИЕМА: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г. Волгоград,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ул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.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Качинцев,63 каб.115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55814" y="5885421"/>
            <a:ext cx="56947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Руководитель службы маркетинга и </a:t>
            </a:r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приема:</a:t>
            </a:r>
            <a:endParaRPr lang="ru-RU" sz="2200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  <a:hlinkClick r:id="rId3"/>
              </a:rPr>
              <a:t>pk@volbi.ru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, 8-969-659-50-00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51" y="4917141"/>
            <a:ext cx="1288928" cy="128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8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</TotalTime>
  <Words>352</Words>
  <Application>Microsoft Office PowerPoint</Application>
  <PresentationFormat>Экран (4:3)</PresentationFormat>
  <Paragraphs>78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Adobe Ming Std L</vt:lpstr>
      <vt:lpstr>Arial</vt:lpstr>
      <vt:lpstr>Calibri</vt:lpstr>
      <vt:lpstr>Calibri Light</vt:lpstr>
      <vt:lpstr>Century Gothic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приемка3</cp:lastModifiedBy>
  <cp:revision>147</cp:revision>
  <dcterms:created xsi:type="dcterms:W3CDTF">2019-11-21T14:22:08Z</dcterms:created>
  <dcterms:modified xsi:type="dcterms:W3CDTF">2024-12-03T14:07:26Z</dcterms:modified>
</cp:coreProperties>
</file>